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SDK_KR_Web" panose="020B0A03030302020204" pitchFamily="34" charset="-127"/>
      <p:bold r:id="rId10"/>
    </p:embeddedFont>
    <p:embeddedFont>
      <p:font typeface="Uni Sans Heavy CAPS" panose="00000500000000000000" pitchFamily="50" charset="0"/>
      <p:bold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맑은 고딕 Semilight" panose="020B0502040204020203" pitchFamily="50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F"/>
    <a:srgbClr val="EBECF0"/>
    <a:srgbClr val="5195D3"/>
    <a:srgbClr val="AA72D4"/>
    <a:srgbClr val="6450F6"/>
    <a:srgbClr val="1829CE"/>
    <a:srgbClr val="101C8A"/>
    <a:srgbClr val="8791F1"/>
    <a:srgbClr val="FFE6E6"/>
    <a:srgbClr val="74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67B85-4C80-D2B8-8D77-70157CBD5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E7D863-4A43-6FCD-DD9D-24FF8AA9F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E7F05-9C93-254A-6E6A-5CF239AA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1DEA0-E5F0-E1E8-6D49-8DC911AC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08684-D85D-6D84-D7F6-67A8049B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37AD9-EB5A-4D32-F303-3D8E944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B0CB75-207B-C453-C2AD-4EBFB120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66D02-C7F1-C457-C927-1E5E8FD6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DADD0-9F39-E1E3-228D-1C1A6F8B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68764-F139-6D8E-9528-A620614C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08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63B269-A7C1-0F99-EC1D-D4241AC6E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980EF-D703-2017-0712-5D98DC97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267A7-E1E4-EBFA-3E23-ACC93954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4F44D-33E2-3800-52E0-AACF20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A1208-6879-19B8-8E1D-C47D2122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7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2B8E-2B69-9E25-1412-BBA50DF6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9F28E-2981-37B5-DEDF-4BFF7F048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F9A89-ED79-247D-E4B2-9ABF6F78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F527C-3072-E2FF-07A4-861DD93B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446A7-BFB0-AA20-1661-32306E39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1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1454-CDEC-AFF4-152E-E3FDAE72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CABDC-6841-1CE1-AE3F-DA92B116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EA64-1EBA-86C1-5018-7059755A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6FD44-B9F5-5A95-1CDB-E6518ADE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BA310-F69B-4022-8E64-9B049FAD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F22E5-150F-2A5F-70AA-C829B217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4B50D-0055-59EC-4EB1-ACA868BF9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8C99-4390-3F6F-475A-E0FD7096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CAEB0-CFE7-3A7E-C9AD-1F0CBCBB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5C29D1-8915-B880-52D7-A4F68949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EF34-D9DB-8DB6-7EF1-74A4BA77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4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46AAE-FB13-C18C-739D-760D3B9F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C8B79-993F-2D00-0ACC-C01E2C4F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E5D968-9129-DB79-B4D1-FEDD1C8CD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01054-B336-DBAB-C0A7-709994EDB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7C3D6A-702C-2040-7782-6C67446C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3AA1A7-C452-36C0-F9DD-BC70F2FF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42B0F0-510F-1539-7475-82763D0B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874C7-0850-2525-1439-A660AC51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0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FD6C1-431F-5F31-8277-105D706A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162BDC-F647-6C60-5270-E1F1A51C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FEFCC2-500D-0F56-5299-6B77740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BA7F5A-A94B-74B5-4CAD-A68A3A91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7CC4A7-A8A9-9510-DB6B-9E239CE1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1AA0DA-6F3F-0C7E-9233-1F3DA6CF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43630-8146-72C4-06B7-1CBBE84F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8057D-EBCC-86AE-C1DB-3771532A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B8646-1E46-8AB8-0959-67914038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0A17B-6B0C-FDCB-E209-0092C27F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DF304-F53F-E06D-D26F-94485190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B2BB8-9066-41CE-B008-64D97DF7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85D24-F339-D513-3F1E-80167DC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9D574-8DE7-7B06-A453-6715F9A5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C84485-ECF3-3AAB-52E8-D4989AF6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1A1AF-F43B-DE88-90F4-C412AE9E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2AAE4-0298-9E9A-A933-182EBDCC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7D41C-5D9A-806A-81A4-274A7D5D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9AB95-9DA9-7AF4-0CD4-954C6F6B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2CA2AC-D5B5-13EB-A7CA-F35C5F7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DFF05-D33A-F5F8-8176-4FE1745C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9C908-CF6C-BE14-6990-C05FB8915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0E77-39D2-400F-A930-AD458936A235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5BF83-EAE7-B2AE-C94B-6098D3472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A4B43-726D-E23B-FDAE-A30B9832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B0D4D4-E650-FACA-297E-70584D6939A9}"/>
              </a:ext>
            </a:extLst>
          </p:cNvPr>
          <p:cNvSpPr txBox="1"/>
          <p:nvPr/>
        </p:nvSpPr>
        <p:spPr>
          <a:xfrm>
            <a:off x="304800" y="6319480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LAB-SCALE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PROJECT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C2036-31C6-E63F-EE9A-CBC93A13BB9F}"/>
              </a:ext>
            </a:extLst>
          </p:cNvPr>
          <p:cNvSpPr txBox="1"/>
          <p:nvPr/>
        </p:nvSpPr>
        <p:spPr>
          <a:xfrm>
            <a:off x="609600" y="390525"/>
            <a:ext cx="3622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6D76D2"/>
                </a:solidFill>
                <a:latin typeface="Uni Sans Heavy CAPS" panose="00000500000000000000" pitchFamily="50" charset="0"/>
              </a:rPr>
              <a:t>POLYGLOT,</a:t>
            </a:r>
            <a:endParaRPr lang="ko-KR" altLang="en-US" sz="5400" dirty="0">
              <a:solidFill>
                <a:srgbClr val="6D76D2"/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96769-62EB-47FE-CEF7-B9F9ED664279}"/>
              </a:ext>
            </a:extLst>
          </p:cNvPr>
          <p:cNvSpPr txBox="1"/>
          <p:nvPr/>
        </p:nvSpPr>
        <p:spPr>
          <a:xfrm>
            <a:off x="485775" y="1179552"/>
            <a:ext cx="7215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6D76D2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통화하며 번역하다</a:t>
            </a:r>
            <a:r>
              <a:rPr lang="en-US" altLang="ko-KR" sz="6600" dirty="0">
                <a:solidFill>
                  <a:srgbClr val="6D76D2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.</a:t>
            </a:r>
            <a:endParaRPr lang="ko-KR" altLang="en-US" sz="6600" dirty="0">
              <a:solidFill>
                <a:srgbClr val="6D76D2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93D50-2A66-DBC4-FCF0-0063BE0A2FB0}"/>
              </a:ext>
            </a:extLst>
          </p:cNvPr>
          <p:cNvSpPr txBox="1"/>
          <p:nvPr/>
        </p:nvSpPr>
        <p:spPr>
          <a:xfrm>
            <a:off x="609600" y="2337316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5ABE3"/>
                </a:solidFill>
                <a:latin typeface="Uni Sans Heavy CAPS" panose="00000500000000000000" pitchFamily="50" charset="0"/>
              </a:rPr>
              <a:t>DISCORD</a:t>
            </a:r>
            <a:r>
              <a:rPr lang="ko-KR" altLang="en-US" dirty="0">
                <a:solidFill>
                  <a:srgbClr val="A5ABE3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를 이용한 실시간 번역 봇 개발 프로젝트</a:t>
            </a:r>
          </a:p>
        </p:txBody>
      </p:sp>
      <p:pic>
        <p:nvPicPr>
          <p:cNvPr id="1028" name="Picture 4" descr="Discord 3d Icon 16639991 PNG">
            <a:extLst>
              <a:ext uri="{FF2B5EF4-FFF2-40B4-BE49-F238E27FC236}">
                <a16:creationId xmlns:a16="http://schemas.microsoft.com/office/drawing/2014/main" id="{966FA64E-FC05-B161-534C-C056B488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00" y="2388026"/>
            <a:ext cx="4505325" cy="4505325"/>
          </a:xfrm>
          <a:prstGeom prst="rect">
            <a:avLst/>
          </a:prstGeom>
          <a:noFill/>
          <a:effectLst>
            <a:outerShdw blurRad="152400" dist="368300" dir="3300000" sx="98000" sy="98000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9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6FEA5-A517-90FE-39A1-3E433FB68742}"/>
              </a:ext>
            </a:extLst>
          </p:cNvPr>
          <p:cNvSpPr txBox="1"/>
          <p:nvPr/>
        </p:nvSpPr>
        <p:spPr>
          <a:xfrm>
            <a:off x="663165" y="382145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25DCA"/>
                </a:solidFill>
                <a:latin typeface="Uni Sans Heavy CAPS" panose="00000500000000000000" pitchFamily="50" charset="0"/>
              </a:rPr>
              <a:t>CONTENT</a:t>
            </a:r>
            <a:endParaRPr lang="ko-KR" altLang="en-US" sz="3600" dirty="0">
              <a:solidFill>
                <a:srgbClr val="525DCA"/>
              </a:solidFill>
              <a:latin typeface="Uni Sans Heavy CAPS" panose="00000500000000000000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A43AB4-7D1C-E654-F764-EA5B607B6894}"/>
              </a:ext>
            </a:extLst>
          </p:cNvPr>
          <p:cNvCxnSpPr>
            <a:cxnSpLocks/>
          </p:cNvCxnSpPr>
          <p:nvPr/>
        </p:nvCxnSpPr>
        <p:spPr>
          <a:xfrm>
            <a:off x="476250" y="1057275"/>
            <a:ext cx="11239500" cy="0"/>
          </a:xfrm>
          <a:prstGeom prst="line">
            <a:avLst/>
          </a:prstGeom>
          <a:ln w="28575">
            <a:solidFill>
              <a:srgbClr val="0C2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598552-8C6C-AF03-57E3-F7F7BD57BCB6}"/>
              </a:ext>
            </a:extLst>
          </p:cNvPr>
          <p:cNvGrpSpPr/>
          <p:nvPr/>
        </p:nvGrpSpPr>
        <p:grpSpPr>
          <a:xfrm>
            <a:off x="3465905" y="1428751"/>
            <a:ext cx="2457450" cy="5179096"/>
            <a:chOff x="346590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A048C2-9349-2E43-2955-22341EE04133}"/>
                </a:ext>
              </a:extLst>
            </p:cNvPr>
            <p:cNvSpPr/>
            <p:nvPr/>
          </p:nvSpPr>
          <p:spPr>
            <a:xfrm>
              <a:off x="346590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EBFD75-56B1-5A3D-920D-D89DB32BB8BF}"/>
                </a:ext>
              </a:extLst>
            </p:cNvPr>
            <p:cNvSpPr txBox="1"/>
            <p:nvPr/>
          </p:nvSpPr>
          <p:spPr>
            <a:xfrm>
              <a:off x="3606078" y="1428751"/>
              <a:ext cx="9829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2DD981-0939-A4BF-C0A1-B31F947E2FC6}"/>
                </a:ext>
              </a:extLst>
            </p:cNvPr>
            <p:cNvSpPr txBox="1"/>
            <p:nvPr/>
          </p:nvSpPr>
          <p:spPr>
            <a:xfrm>
              <a:off x="3613401" y="2352081"/>
              <a:ext cx="2168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  <a:ea typeface="SDK_KR_Web" panose="020B0A03030302020204" pitchFamily="34" charset="-127"/>
                </a:rPr>
                <a:t>TECH STACK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  <a:ea typeface="SDK_KR_Web" panose="020B0A03030302020204" pitchFamily="34" charset="-127"/>
              </a:endParaRP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52C07A3C-EDF0-0A43-C336-383DE32E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749" r="4749"/>
            <a:stretch>
              <a:fillRect/>
            </a:stretch>
          </p:blipFill>
          <p:spPr>
            <a:xfrm>
              <a:off x="3465905" y="3490362"/>
              <a:ext cx="2457450" cy="2528754"/>
            </a:xfrm>
            <a:custGeom>
              <a:avLst/>
              <a:gdLst>
                <a:gd name="connsiteX0" fmla="*/ 0 w 2457450"/>
                <a:gd name="connsiteY0" fmla="*/ 0 h 2528754"/>
                <a:gd name="connsiteX1" fmla="*/ 2457450 w 2457450"/>
                <a:gd name="connsiteY1" fmla="*/ 0 h 2528754"/>
                <a:gd name="connsiteX2" fmla="*/ 2457450 w 2457450"/>
                <a:gd name="connsiteY2" fmla="*/ 2528754 h 2528754"/>
                <a:gd name="connsiteX3" fmla="*/ 0 w 2457450"/>
                <a:gd name="connsiteY3" fmla="*/ 2528754 h 252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528754">
                  <a:moveTo>
                    <a:pt x="0" y="0"/>
                  </a:moveTo>
                  <a:lnTo>
                    <a:pt x="2457450" y="0"/>
                  </a:lnTo>
                  <a:lnTo>
                    <a:pt x="2457450" y="2528754"/>
                  </a:lnTo>
                  <a:lnTo>
                    <a:pt x="0" y="2528754"/>
                  </a:lnTo>
                  <a:close/>
                </a:path>
              </a:pathLst>
            </a:cu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23B765C-150E-5EC7-7BB1-028AFEE71738}"/>
              </a:ext>
            </a:extLst>
          </p:cNvPr>
          <p:cNvGrpSpPr/>
          <p:nvPr/>
        </p:nvGrpSpPr>
        <p:grpSpPr>
          <a:xfrm>
            <a:off x="663165" y="1428751"/>
            <a:ext cx="2457450" cy="5179096"/>
            <a:chOff x="66316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A01D40C-6555-BACB-F275-ABED0131C27B}"/>
                </a:ext>
              </a:extLst>
            </p:cNvPr>
            <p:cNvSpPr/>
            <p:nvPr/>
          </p:nvSpPr>
          <p:spPr>
            <a:xfrm>
              <a:off x="66316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B3D05A-EB0C-9159-A446-8C54987F6F81}"/>
                </a:ext>
              </a:extLst>
            </p:cNvPr>
            <p:cNvSpPr txBox="1"/>
            <p:nvPr/>
          </p:nvSpPr>
          <p:spPr>
            <a:xfrm>
              <a:off x="815253" y="1428751"/>
              <a:ext cx="8563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BB40C1-5EAB-80AD-15F0-44B67F86B8AA}"/>
                </a:ext>
              </a:extLst>
            </p:cNvPr>
            <p:cNvSpPr txBox="1"/>
            <p:nvPr/>
          </p:nvSpPr>
          <p:spPr>
            <a:xfrm>
              <a:off x="861351" y="2352081"/>
              <a:ext cx="2061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POLYGLOT?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</a:endParaRP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597D433C-3427-10A9-D78A-721BC6C0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0864"/>
            <a:stretch>
              <a:fillRect/>
            </a:stretch>
          </p:blipFill>
          <p:spPr>
            <a:xfrm>
              <a:off x="663165" y="3349361"/>
              <a:ext cx="2457450" cy="2669755"/>
            </a:xfrm>
            <a:custGeom>
              <a:avLst/>
              <a:gdLst>
                <a:gd name="connsiteX0" fmla="*/ 0 w 2457450"/>
                <a:gd name="connsiteY0" fmla="*/ 0 h 2669755"/>
                <a:gd name="connsiteX1" fmla="*/ 2457450 w 2457450"/>
                <a:gd name="connsiteY1" fmla="*/ 0 h 2669755"/>
                <a:gd name="connsiteX2" fmla="*/ 2457450 w 2457450"/>
                <a:gd name="connsiteY2" fmla="*/ 2669755 h 2669755"/>
                <a:gd name="connsiteX3" fmla="*/ 0 w 2457450"/>
                <a:gd name="connsiteY3" fmla="*/ 2669755 h 266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669755">
                  <a:moveTo>
                    <a:pt x="0" y="0"/>
                  </a:moveTo>
                  <a:lnTo>
                    <a:pt x="2457450" y="0"/>
                  </a:lnTo>
                  <a:lnTo>
                    <a:pt x="2457450" y="2669755"/>
                  </a:lnTo>
                  <a:lnTo>
                    <a:pt x="0" y="2669755"/>
                  </a:lnTo>
                  <a:close/>
                </a:path>
              </a:pathLst>
            </a:cu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ACC898E-A7CC-7633-9142-4DFCC57A4E2C}"/>
              </a:ext>
            </a:extLst>
          </p:cNvPr>
          <p:cNvGrpSpPr/>
          <p:nvPr/>
        </p:nvGrpSpPr>
        <p:grpSpPr>
          <a:xfrm>
            <a:off x="6268645" y="1428751"/>
            <a:ext cx="2457450" cy="5179096"/>
            <a:chOff x="626864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C1E8B0E-0320-806C-B242-F63D20BA6096}"/>
                </a:ext>
              </a:extLst>
            </p:cNvPr>
            <p:cNvSpPr/>
            <p:nvPr/>
          </p:nvSpPr>
          <p:spPr>
            <a:xfrm>
              <a:off x="626864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42F6A-9143-820D-AA3D-ED5D7E71B32E}"/>
                </a:ext>
              </a:extLst>
            </p:cNvPr>
            <p:cNvSpPr txBox="1"/>
            <p:nvPr/>
          </p:nvSpPr>
          <p:spPr>
            <a:xfrm>
              <a:off x="6368328" y="1428751"/>
              <a:ext cx="9701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C98801-38C4-DE8A-20EE-3A30E139D4FF}"/>
                </a:ext>
              </a:extLst>
            </p:cNvPr>
            <p:cNvSpPr txBox="1"/>
            <p:nvPr/>
          </p:nvSpPr>
          <p:spPr>
            <a:xfrm>
              <a:off x="6374638" y="2367470"/>
              <a:ext cx="2319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Implementation</a:t>
              </a:r>
            </a:p>
            <a:p>
              <a:pPr algn="ctr"/>
              <a:r>
                <a:rPr lang="en-US" altLang="ko-KR" sz="20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outcome</a:t>
              </a:r>
              <a:endParaRPr lang="ko-KR" altLang="en-US" sz="2000" dirty="0">
                <a:solidFill>
                  <a:srgbClr val="E2BBE9"/>
                </a:solidFill>
                <a:latin typeface="Uni Sans Heavy CAPS" panose="00000500000000000000" pitchFamily="50" charset="0"/>
                <a:ea typeface="SDK_KR_Web" panose="020B0A03030302020204" pitchFamily="34" charset="-127"/>
              </a:endParaRPr>
            </a:p>
          </p:txBody>
        </p:sp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ADDD47BE-D4F0-2F26-33AA-C02669A9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187" r="22173"/>
            <a:stretch>
              <a:fillRect/>
            </a:stretch>
          </p:blipFill>
          <p:spPr>
            <a:xfrm>
              <a:off x="6268645" y="3874693"/>
              <a:ext cx="2457450" cy="2144423"/>
            </a:xfrm>
            <a:custGeom>
              <a:avLst/>
              <a:gdLst>
                <a:gd name="connsiteX0" fmla="*/ 0 w 2457450"/>
                <a:gd name="connsiteY0" fmla="*/ 0 h 2144423"/>
                <a:gd name="connsiteX1" fmla="*/ 2457450 w 2457450"/>
                <a:gd name="connsiteY1" fmla="*/ 0 h 2144423"/>
                <a:gd name="connsiteX2" fmla="*/ 2457450 w 2457450"/>
                <a:gd name="connsiteY2" fmla="*/ 2144423 h 2144423"/>
                <a:gd name="connsiteX3" fmla="*/ 0 w 2457450"/>
                <a:gd name="connsiteY3" fmla="*/ 2144423 h 214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144423">
                  <a:moveTo>
                    <a:pt x="0" y="0"/>
                  </a:moveTo>
                  <a:lnTo>
                    <a:pt x="2457450" y="0"/>
                  </a:lnTo>
                  <a:lnTo>
                    <a:pt x="2457450" y="2144423"/>
                  </a:lnTo>
                  <a:lnTo>
                    <a:pt x="0" y="2144423"/>
                  </a:lnTo>
                  <a:close/>
                </a:path>
              </a:pathLst>
            </a:cu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F8E1A6E-D869-3489-6230-33C1B64A5688}"/>
              </a:ext>
            </a:extLst>
          </p:cNvPr>
          <p:cNvGrpSpPr/>
          <p:nvPr/>
        </p:nvGrpSpPr>
        <p:grpSpPr>
          <a:xfrm>
            <a:off x="9066130" y="1428751"/>
            <a:ext cx="2462705" cy="5179096"/>
            <a:chOff x="9066130" y="1428751"/>
            <a:chExt cx="2462705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6B7FB2B-5503-89FA-311E-5F7484837EA2}"/>
                </a:ext>
              </a:extLst>
            </p:cNvPr>
            <p:cNvSpPr/>
            <p:nvPr/>
          </p:nvSpPr>
          <p:spPr>
            <a:xfrm>
              <a:off x="907138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7F7E95-BF96-8EE8-C6BD-06C8C009758F}"/>
                </a:ext>
              </a:extLst>
            </p:cNvPr>
            <p:cNvSpPr txBox="1"/>
            <p:nvPr/>
          </p:nvSpPr>
          <p:spPr>
            <a:xfrm>
              <a:off x="9178203" y="1428751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04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80EE4-C4D1-B6B8-08A1-94361D0AE7FE}"/>
                </a:ext>
              </a:extLst>
            </p:cNvPr>
            <p:cNvSpPr txBox="1"/>
            <p:nvPr/>
          </p:nvSpPr>
          <p:spPr>
            <a:xfrm>
              <a:off x="9178203" y="236747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AFTER PLAN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</a:endParaRPr>
            </a:p>
          </p:txBody>
        </p: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66983A52-996A-2F1D-64DA-9D6191EF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951"/>
            <a:stretch>
              <a:fillRect/>
            </a:stretch>
          </p:blipFill>
          <p:spPr>
            <a:xfrm>
              <a:off x="9066130" y="3236987"/>
              <a:ext cx="2457450" cy="2782129"/>
            </a:xfrm>
            <a:custGeom>
              <a:avLst/>
              <a:gdLst>
                <a:gd name="connsiteX0" fmla="*/ 0 w 2457450"/>
                <a:gd name="connsiteY0" fmla="*/ 0 h 2782129"/>
                <a:gd name="connsiteX1" fmla="*/ 2457450 w 2457450"/>
                <a:gd name="connsiteY1" fmla="*/ 0 h 2782129"/>
                <a:gd name="connsiteX2" fmla="*/ 2457450 w 2457450"/>
                <a:gd name="connsiteY2" fmla="*/ 2782129 h 2782129"/>
                <a:gd name="connsiteX3" fmla="*/ 0 w 2457450"/>
                <a:gd name="connsiteY3" fmla="*/ 2782129 h 278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782129">
                  <a:moveTo>
                    <a:pt x="0" y="0"/>
                  </a:moveTo>
                  <a:lnTo>
                    <a:pt x="2457450" y="0"/>
                  </a:lnTo>
                  <a:lnTo>
                    <a:pt x="2457450" y="2782129"/>
                  </a:lnTo>
                  <a:lnTo>
                    <a:pt x="0" y="278212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71561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BFE7EAA-78C8-B919-070E-0841812654A7}"/>
              </a:ext>
            </a:extLst>
          </p:cNvPr>
          <p:cNvSpPr txBox="1"/>
          <p:nvPr/>
        </p:nvSpPr>
        <p:spPr>
          <a:xfrm>
            <a:off x="991350" y="5160507"/>
            <a:ext cx="3309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게임과 교육</a:t>
            </a:r>
            <a:r>
              <a:rPr lang="en-US" altLang="ko-KR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, </a:t>
            </a:r>
            <a:r>
              <a:rPr lang="ko-KR" altLang="en-US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회의까지 가능한 </a:t>
            </a:r>
            <a:endParaRPr lang="en-US" altLang="ko-KR" dirty="0">
              <a:solidFill>
                <a:srgbClr val="313B9F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  <a:p>
            <a:r>
              <a:rPr lang="en-US" altLang="ko-KR" sz="4800" dirty="0">
                <a:solidFill>
                  <a:srgbClr val="5765EB"/>
                </a:solidFill>
                <a:latin typeface="Uni Sans Heavy CAPS" panose="00000500000000000000" pitchFamily="50" charset="0"/>
                <a:ea typeface="SDK_KR_Web" panose="020B0A03030302020204" pitchFamily="34" charset="-127"/>
              </a:rPr>
              <a:t>DISCORD</a:t>
            </a:r>
            <a:endParaRPr lang="ko-KR" altLang="en-US" sz="3600" dirty="0">
              <a:solidFill>
                <a:srgbClr val="5765EB"/>
              </a:solidFill>
              <a:latin typeface="Uni Sans Heavy CAPS" panose="00000500000000000000" pitchFamily="50" charset="0"/>
              <a:ea typeface="SDK_KR_Web" panose="020B0A03030302020204" pitchFamily="34" charset="-127"/>
            </a:endParaRPr>
          </a:p>
        </p:txBody>
      </p:sp>
      <p:pic>
        <p:nvPicPr>
          <p:cNvPr id="1051" name="6638c6b04eff56a99c1e2d7d_Discord_Website_Refresh_Hop-In-transcode">
            <a:hlinkClick r:id="" action="ppaction://media"/>
            <a:extLst>
              <a:ext uri="{FF2B5EF4-FFF2-40B4-BE49-F238E27FC236}">
                <a16:creationId xmlns:a16="http://schemas.microsoft.com/office/drawing/2014/main" id="{DD9780E0-70A4-2D8C-8E04-936ACD6EB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0664" y="1641509"/>
            <a:ext cx="3140492" cy="3054349"/>
          </a:xfrm>
          <a:prstGeom prst="ellipse">
            <a:avLst/>
          </a:prstGeom>
        </p:spPr>
      </p:pic>
      <p:pic>
        <p:nvPicPr>
          <p:cNvPr id="1053" name="6257adef93867e50d84d30e2_665434315cbc60da2d4c9684_Discord_Website_Refresh_Same Room_EN_V2-transcode">
            <a:hlinkClick r:id="" action="ppaction://media"/>
            <a:extLst>
              <a:ext uri="{FF2B5EF4-FFF2-40B4-BE49-F238E27FC236}">
                <a16:creationId xmlns:a16="http://schemas.microsoft.com/office/drawing/2014/main" id="{5C203701-4531-885F-A15B-996992BD12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7262" y="966693"/>
            <a:ext cx="2164822" cy="2201990"/>
          </a:xfrm>
          <a:prstGeom prst="ellipse">
            <a:avLst/>
          </a:prstGeom>
        </p:spPr>
      </p:pic>
      <p:pic>
        <p:nvPicPr>
          <p:cNvPr id="1054" name="6638c7e8907412911166f683_Discord_Website_Refresh_See Who_s Around-transcode">
            <a:hlinkClick r:id="" action="ppaction://media"/>
            <a:extLst>
              <a:ext uri="{FF2B5EF4-FFF2-40B4-BE49-F238E27FC236}">
                <a16:creationId xmlns:a16="http://schemas.microsoft.com/office/drawing/2014/main" id="{AFA14D71-957A-2F77-642E-D08D810A848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04848" y="3493325"/>
            <a:ext cx="2787065" cy="2813311"/>
          </a:xfrm>
          <a:prstGeom prst="ellipse">
            <a:avLst/>
          </a:prstGeom>
        </p:spPr>
      </p:pic>
      <p:pic>
        <p:nvPicPr>
          <p:cNvPr id="1055" name="66446078b3e738a7c1f85e35_Discord_Website_Refresh_Activities_03-transcode">
            <a:hlinkClick r:id="" action="ppaction://media"/>
            <a:extLst>
              <a:ext uri="{FF2B5EF4-FFF2-40B4-BE49-F238E27FC236}">
                <a16:creationId xmlns:a16="http://schemas.microsoft.com/office/drawing/2014/main" id="{B06604DC-6B86-A864-C970-D3477897CDC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91913" y="1180640"/>
            <a:ext cx="3402880" cy="3379851"/>
          </a:xfrm>
          <a:prstGeom prst="ellipse">
            <a:avLst/>
          </a:prstGeom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84A2A87C-3642-622F-ACCE-7D70722CF924}"/>
              </a:ext>
            </a:extLst>
          </p:cNvPr>
          <p:cNvSpPr txBox="1"/>
          <p:nvPr/>
        </p:nvSpPr>
        <p:spPr>
          <a:xfrm>
            <a:off x="9453443" y="6175898"/>
            <a:ext cx="2443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: Discord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공식 홈페이지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6F580A-737F-9F13-F0EE-7CA33236D627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E5362DA0-AF11-2844-5256-45758C6A552A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90DCC7-CDA8-BF8F-762F-F16597D7E6F3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3ACA3-44CD-E9EC-9F90-DA61E3BB963B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0F6506-6E1C-C213-68E7-62195084EA33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D7EC-1E25-27B9-6F22-043DAFB0BD8F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9CA7-71BF-FB56-C9C0-A232E3C56DA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C66B27-82EA-EE52-B54B-EFD9CBB5B54B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4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1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00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86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67" fill="hold"/>
                                        <p:tgtEl>
                                          <p:spTgt spid="1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5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5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5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472A325-2637-EC04-D42F-11256E5639F1}"/>
              </a:ext>
            </a:extLst>
          </p:cNvPr>
          <p:cNvSpPr txBox="1"/>
          <p:nvPr/>
        </p:nvSpPr>
        <p:spPr>
          <a:xfrm>
            <a:off x="666166" y="13535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9AFE5"/>
                </a:solidFill>
                <a:latin typeface="Uni Sans Heavy CAPS" panose="00000500000000000000" pitchFamily="50" charset="0"/>
              </a:rPr>
              <a:t>DISCORD</a:t>
            </a:r>
            <a:r>
              <a:rPr lang="en-US" altLang="ko-KR" dirty="0">
                <a:solidFill>
                  <a:srgbClr val="A9AFE5"/>
                </a:solidFill>
                <a:latin typeface="Uni Sans Heavy CAPS" panose="00000500000000000000" pitchFamily="50" charset="0"/>
              </a:rPr>
              <a:t>  </a:t>
            </a:r>
            <a:r>
              <a:rPr lang="ko-KR" altLang="en-US" dirty="0">
                <a:solidFill>
                  <a:srgbClr val="A9AFE5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분석</a:t>
            </a:r>
            <a:endParaRPr lang="ko-KR" altLang="en-US" sz="1600" dirty="0">
              <a:solidFill>
                <a:srgbClr val="A9AFE5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F23B39-67E9-9B21-2A71-9C626D1CAAC3}"/>
              </a:ext>
            </a:extLst>
          </p:cNvPr>
          <p:cNvSpPr txBox="1"/>
          <p:nvPr/>
        </p:nvSpPr>
        <p:spPr>
          <a:xfrm>
            <a:off x="666166" y="1661259"/>
            <a:ext cx="42258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25DCA"/>
                </a:solidFill>
                <a:latin typeface="Uni Sans Heavy CAPS" panose="00000500000000000000" pitchFamily="50" charset="0"/>
              </a:rPr>
              <a:t>DISCORD</a:t>
            </a:r>
            <a:r>
              <a:rPr lang="en-US" altLang="ko-KR" sz="3200" dirty="0">
                <a:solidFill>
                  <a:srgbClr val="525DCA"/>
                </a:solidFill>
                <a:latin typeface="Uni Sans Heavy CAPS" panose="00000500000000000000" pitchFamily="50" charset="0"/>
              </a:rPr>
              <a:t>,</a:t>
            </a:r>
            <a:r>
              <a:rPr lang="ko-KR" altLang="en-US" sz="3200" dirty="0">
                <a:solidFill>
                  <a:srgbClr val="525DCA"/>
                </a:solidFill>
                <a:latin typeface="Uni Sans Heavy CAPS" panose="00000500000000000000" pitchFamily="50" charset="0"/>
              </a:rPr>
              <a:t> </a:t>
            </a:r>
            <a:endParaRPr lang="en-US" altLang="ko-KR" sz="3200" dirty="0">
              <a:solidFill>
                <a:srgbClr val="525DCA"/>
              </a:solidFill>
              <a:latin typeface="Uni Sans Heavy CAPS" panose="00000500000000000000" pitchFamily="50" charset="0"/>
            </a:endParaRPr>
          </a:p>
          <a:p>
            <a:r>
              <a:rPr lang="ko-KR" altLang="en-US" sz="3200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얼마나 인기가 많길래</a:t>
            </a:r>
            <a:r>
              <a:rPr lang="en-US" altLang="ko-KR" sz="3200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?</a:t>
            </a:r>
            <a:endParaRPr lang="ko-KR" altLang="en-US" sz="3200" dirty="0">
              <a:solidFill>
                <a:srgbClr val="313B9F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C1AFA3-7183-F63A-AAEF-83E94FA292D9}"/>
              </a:ext>
            </a:extLst>
          </p:cNvPr>
          <p:cNvGrpSpPr/>
          <p:nvPr/>
        </p:nvGrpSpPr>
        <p:grpSpPr>
          <a:xfrm>
            <a:off x="5076508" y="1385324"/>
            <a:ext cx="6333457" cy="4592295"/>
            <a:chOff x="5002617" y="1207293"/>
            <a:chExt cx="6333457" cy="4592295"/>
          </a:xfrm>
        </p:grpSpPr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87A69DC-2CE3-849A-6D9A-EBD06B85FA98}"/>
                </a:ext>
              </a:extLst>
            </p:cNvPr>
            <p:cNvSpPr txBox="1"/>
            <p:nvPr/>
          </p:nvSpPr>
          <p:spPr>
            <a:xfrm>
              <a:off x="5002617" y="4164320"/>
              <a:ext cx="1360170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5765EB"/>
                  </a:solidFill>
                  <a:latin typeface="Uni Sans Heavy CAPS" panose="00000500000000000000" pitchFamily="50" charset="0"/>
                </a:rPr>
                <a:t>DISCORD</a:t>
              </a:r>
              <a:endParaRPr lang="ko-KR" altLang="en-US" sz="2800" dirty="0">
                <a:solidFill>
                  <a:srgbClr val="5765EB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222F397B-5717-CF01-7E91-58EF9CBA6A3A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720000 h 5040000"/>
                <a:gd name="connsiteX1" fmla="*/ 720000 w 5040000"/>
                <a:gd name="connsiteY1" fmla="*/ 2520000 h 5040000"/>
                <a:gd name="connsiteX2" fmla="*/ 2520000 w 5040000"/>
                <a:gd name="connsiteY2" fmla="*/ 4320000 h 5040000"/>
                <a:gd name="connsiteX3" fmla="*/ 4320000 w 5040000"/>
                <a:gd name="connsiteY3" fmla="*/ 2520000 h 5040000"/>
                <a:gd name="connsiteX4" fmla="*/ 2520000 w 5040000"/>
                <a:gd name="connsiteY4" fmla="*/ 720000 h 5040000"/>
                <a:gd name="connsiteX5" fmla="*/ 2520000 w 5040000"/>
                <a:gd name="connsiteY5" fmla="*/ 0 h 5040000"/>
                <a:gd name="connsiteX6" fmla="*/ 5040000 w 5040000"/>
                <a:gd name="connsiteY6" fmla="*/ 2520000 h 5040000"/>
                <a:gd name="connsiteX7" fmla="*/ 2520000 w 5040000"/>
                <a:gd name="connsiteY7" fmla="*/ 5040000 h 5040000"/>
                <a:gd name="connsiteX8" fmla="*/ 0 w 5040000"/>
                <a:gd name="connsiteY8" fmla="*/ 2520000 h 5040000"/>
                <a:gd name="connsiteX9" fmla="*/ 2520000 w 5040000"/>
                <a:gd name="connsiteY9" fmla="*/ 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0000" h="5040000">
                  <a:moveTo>
                    <a:pt x="2520000" y="720000"/>
                  </a:moveTo>
                  <a:cubicBezTo>
                    <a:pt x="1525887" y="720000"/>
                    <a:pt x="720000" y="1525887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solidFill>
              <a:srgbClr val="3E27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27A6C1A6-ED0B-3A42-597F-F3C00FB8E7B9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0 h 5040000"/>
                <a:gd name="connsiteX1" fmla="*/ 5040000 w 5040000"/>
                <a:gd name="connsiteY1" fmla="*/ 2520000 h 5040000"/>
                <a:gd name="connsiteX2" fmla="*/ 2520000 w 5040000"/>
                <a:gd name="connsiteY2" fmla="*/ 5040000 h 5040000"/>
                <a:gd name="connsiteX3" fmla="*/ 0 w 5040000"/>
                <a:gd name="connsiteY3" fmla="*/ 2520000 h 5040000"/>
                <a:gd name="connsiteX4" fmla="*/ 2012132 w 5040000"/>
                <a:gd name="connsiteY4" fmla="*/ 51198 h 5040000"/>
                <a:gd name="connsiteX5" fmla="*/ 2072495 w 5040000"/>
                <a:gd name="connsiteY5" fmla="*/ 41985 h 5040000"/>
                <a:gd name="connsiteX6" fmla="*/ 2204809 w 5040000"/>
                <a:gd name="connsiteY6" fmla="*/ 749310 h 5040000"/>
                <a:gd name="connsiteX7" fmla="*/ 2157237 w 5040000"/>
                <a:gd name="connsiteY7" fmla="*/ 756570 h 5040000"/>
                <a:gd name="connsiteX8" fmla="*/ 720000 w 5040000"/>
                <a:gd name="connsiteY8" fmla="*/ 2520000 h 5040000"/>
                <a:gd name="connsiteX9" fmla="*/ 2520000 w 5040000"/>
                <a:gd name="connsiteY9" fmla="*/ 4320000 h 5040000"/>
                <a:gd name="connsiteX10" fmla="*/ 4320000 w 5040000"/>
                <a:gd name="connsiteY10" fmla="*/ 2520000 h 5040000"/>
                <a:gd name="connsiteX11" fmla="*/ 2520000 w 5040000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0000" h="5040000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302212"/>
                    <a:pt x="863811" y="286178"/>
                    <a:pt x="2012132" y="51198"/>
                  </a:cubicBezTo>
                  <a:lnTo>
                    <a:pt x="2072495" y="41985"/>
                  </a:lnTo>
                  <a:lnTo>
                    <a:pt x="2204809" y="749310"/>
                  </a:lnTo>
                  <a:lnTo>
                    <a:pt x="2157237" y="756570"/>
                  </a:lnTo>
                  <a:cubicBezTo>
                    <a:pt x="1337008" y="924413"/>
                    <a:pt x="720000" y="1650151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B5B5A4C7-D8E9-63AD-CBD5-8F154CDC0181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0 h 5040000"/>
                <a:gd name="connsiteX1" fmla="*/ 5040000 w 5040000"/>
                <a:gd name="connsiteY1" fmla="*/ 2520000 h 5040000"/>
                <a:gd name="connsiteX2" fmla="*/ 2520000 w 5040000"/>
                <a:gd name="connsiteY2" fmla="*/ 5040000 h 5040000"/>
                <a:gd name="connsiteX3" fmla="*/ 0 w 5040000"/>
                <a:gd name="connsiteY3" fmla="*/ 2520000 h 5040000"/>
                <a:gd name="connsiteX4" fmla="*/ 1111044 w 5040000"/>
                <a:gd name="connsiteY4" fmla="*/ 430376 h 5040000"/>
                <a:gd name="connsiteX5" fmla="*/ 1268625 w 5040000"/>
                <a:gd name="connsiteY5" fmla="*/ 334643 h 5040000"/>
                <a:gd name="connsiteX6" fmla="*/ 1626161 w 5040000"/>
                <a:gd name="connsiteY6" fmla="*/ 959031 h 5040000"/>
                <a:gd name="connsiteX7" fmla="*/ 1513603 w 5040000"/>
                <a:gd name="connsiteY7" fmla="*/ 1027412 h 5040000"/>
                <a:gd name="connsiteX8" fmla="*/ 720000 w 5040000"/>
                <a:gd name="connsiteY8" fmla="*/ 2520000 h 5040000"/>
                <a:gd name="connsiteX9" fmla="*/ 2520000 w 5040000"/>
                <a:gd name="connsiteY9" fmla="*/ 4320000 h 5040000"/>
                <a:gd name="connsiteX10" fmla="*/ 4320000 w 5040000"/>
                <a:gd name="connsiteY10" fmla="*/ 2520000 h 5040000"/>
                <a:gd name="connsiteX11" fmla="*/ 2520000 w 5040000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0000" h="5040000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650151"/>
                    <a:pt x="440720" y="883239"/>
                    <a:pt x="1111044" y="430376"/>
                  </a:cubicBezTo>
                  <a:lnTo>
                    <a:pt x="1268625" y="334643"/>
                  </a:lnTo>
                  <a:lnTo>
                    <a:pt x="1626161" y="959031"/>
                  </a:lnTo>
                  <a:lnTo>
                    <a:pt x="1513603" y="1027412"/>
                  </a:lnTo>
                  <a:cubicBezTo>
                    <a:pt x="1034800" y="1350885"/>
                    <a:pt x="720000" y="1898680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</a:path>
              </a:pathLst>
            </a:custGeom>
            <a:solidFill>
              <a:srgbClr val="00B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93B0DA7-BC41-C497-9426-F71981A6F2F7}"/>
                </a:ext>
              </a:extLst>
            </p:cNvPr>
            <p:cNvSpPr/>
            <p:nvPr/>
          </p:nvSpPr>
          <p:spPr>
            <a:xfrm>
              <a:off x="6834499" y="1589347"/>
              <a:ext cx="4087951" cy="4210241"/>
            </a:xfrm>
            <a:custGeom>
              <a:avLst/>
              <a:gdLst>
                <a:gd name="connsiteX0" fmla="*/ 2366194 w 4886193"/>
                <a:gd name="connsiteY0" fmla="*/ 0 h 5040000"/>
                <a:gd name="connsiteX1" fmla="*/ 2623849 w 4886193"/>
                <a:gd name="connsiteY1" fmla="*/ 13011 h 5040000"/>
                <a:gd name="connsiteX2" fmla="*/ 4886193 w 4886193"/>
                <a:gd name="connsiteY2" fmla="*/ 2520000 h 5040000"/>
                <a:gd name="connsiteX3" fmla="*/ 2366193 w 4886193"/>
                <a:gd name="connsiteY3" fmla="*/ 5040000 h 5040000"/>
                <a:gd name="connsiteX4" fmla="*/ 44227 w 4886193"/>
                <a:gd name="connsiteY4" fmla="*/ 3500898 h 5040000"/>
                <a:gd name="connsiteX5" fmla="*/ 0 w 4886193"/>
                <a:gd name="connsiteY5" fmla="*/ 3380060 h 5040000"/>
                <a:gd name="connsiteX6" fmla="*/ 673343 w 4886193"/>
                <a:gd name="connsiteY6" fmla="*/ 3126917 h 5040000"/>
                <a:gd name="connsiteX7" fmla="*/ 707646 w 4886193"/>
                <a:gd name="connsiteY7" fmla="*/ 3220642 h 5040000"/>
                <a:gd name="connsiteX8" fmla="*/ 2366193 w 4886193"/>
                <a:gd name="connsiteY8" fmla="*/ 4320000 h 5040000"/>
                <a:gd name="connsiteX9" fmla="*/ 4166193 w 4886193"/>
                <a:gd name="connsiteY9" fmla="*/ 2520000 h 5040000"/>
                <a:gd name="connsiteX10" fmla="*/ 2550233 w 4886193"/>
                <a:gd name="connsiteY10" fmla="*/ 729293 h 5040000"/>
                <a:gd name="connsiteX11" fmla="*/ 2366194 w 4886193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86193" h="5040000">
                  <a:moveTo>
                    <a:pt x="2366194" y="0"/>
                  </a:moveTo>
                  <a:lnTo>
                    <a:pt x="2623849" y="13011"/>
                  </a:lnTo>
                  <a:cubicBezTo>
                    <a:pt x="3894574" y="142060"/>
                    <a:pt x="4886193" y="1215227"/>
                    <a:pt x="4886193" y="2520000"/>
                  </a:cubicBezTo>
                  <a:cubicBezTo>
                    <a:pt x="4886193" y="3911758"/>
                    <a:pt x="3757951" y="5040000"/>
                    <a:pt x="2366193" y="5040000"/>
                  </a:cubicBezTo>
                  <a:cubicBezTo>
                    <a:pt x="1322375" y="5040000"/>
                    <a:pt x="426784" y="4405364"/>
                    <a:pt x="44227" y="3500898"/>
                  </a:cubicBezTo>
                  <a:lnTo>
                    <a:pt x="0" y="3380060"/>
                  </a:lnTo>
                  <a:lnTo>
                    <a:pt x="673343" y="3126917"/>
                  </a:lnTo>
                  <a:lnTo>
                    <a:pt x="707646" y="3220642"/>
                  </a:lnTo>
                  <a:cubicBezTo>
                    <a:pt x="980901" y="3866689"/>
                    <a:pt x="1620609" y="4320000"/>
                    <a:pt x="2366193" y="4320000"/>
                  </a:cubicBezTo>
                  <a:cubicBezTo>
                    <a:pt x="3360306" y="4320000"/>
                    <a:pt x="4166193" y="3514113"/>
                    <a:pt x="4166193" y="2520000"/>
                  </a:cubicBezTo>
                  <a:cubicBezTo>
                    <a:pt x="4166193" y="1588019"/>
                    <a:pt x="3457894" y="821471"/>
                    <a:pt x="2550233" y="729293"/>
                  </a:cubicBezTo>
                  <a:lnTo>
                    <a:pt x="2366194" y="720000"/>
                  </a:lnTo>
                  <a:close/>
                </a:path>
              </a:pathLst>
            </a:custGeom>
            <a:solidFill>
              <a:srgbClr val="5765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D471022A-D264-90C7-2E22-941ABFC20FA3}"/>
                </a:ext>
              </a:extLst>
            </p:cNvPr>
            <p:cNvGrpSpPr/>
            <p:nvPr/>
          </p:nvGrpSpPr>
          <p:grpSpPr>
            <a:xfrm>
              <a:off x="7778650" y="3231678"/>
              <a:ext cx="2070966" cy="1021169"/>
              <a:chOff x="7121146" y="2823002"/>
              <a:chExt cx="2475358" cy="1222422"/>
            </a:xfrm>
          </p:grpSpPr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286F8FA4-EBA4-2761-7ED9-C2D2E7619067}"/>
                  </a:ext>
                </a:extLst>
              </p:cNvPr>
              <p:cNvSpPr txBox="1"/>
              <p:nvPr/>
            </p:nvSpPr>
            <p:spPr>
              <a:xfrm>
                <a:off x="7121146" y="2823002"/>
                <a:ext cx="2475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검색을 이용한</a:t>
                </a:r>
                <a:endParaRPr lang="en-US" altLang="ko-KR" sz="2400" dirty="0">
                  <a:solidFill>
                    <a:schemeClr val="accent1">
                      <a:lumMod val="7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SNS </a:t>
                </a:r>
                <a:r>
                  <a:rPr lang="ko-KR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관심도 비율</a:t>
                </a: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1DFE414F-C557-B220-B273-84EA17016667}"/>
                  </a:ext>
                </a:extLst>
              </p:cNvPr>
              <p:cNvSpPr txBox="1"/>
              <p:nvPr/>
            </p:nvSpPr>
            <p:spPr>
              <a:xfrm>
                <a:off x="7415444" y="3768425"/>
                <a:ext cx="15931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출처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</a:rPr>
                  <a:t>: Google Trends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02FD13A-FB30-99D7-3ACF-D0E9F701A7FD}"/>
                </a:ext>
              </a:extLst>
            </p:cNvPr>
            <p:cNvSpPr txBox="1"/>
            <p:nvPr/>
          </p:nvSpPr>
          <p:spPr>
            <a:xfrm>
              <a:off x="5486183" y="4525663"/>
              <a:ext cx="625233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765EB"/>
                  </a:solidFill>
                  <a:latin typeface="Uni Sans Heavy CAPS" panose="00000500000000000000" pitchFamily="50" charset="0"/>
                </a:rPr>
                <a:t>72%</a:t>
              </a:r>
              <a:endParaRPr lang="ko-KR" altLang="en-US" sz="2400" dirty="0">
                <a:solidFill>
                  <a:srgbClr val="5765EB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54" name="연결선: 꺾임 1053">
              <a:extLst>
                <a:ext uri="{FF2B5EF4-FFF2-40B4-BE49-F238E27FC236}">
                  <a16:creationId xmlns:a16="http://schemas.microsoft.com/office/drawing/2014/main" id="{D107833A-F751-A741-04F4-13441CC3C8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2072" y="4999331"/>
              <a:ext cx="1859469" cy="230811"/>
            </a:xfrm>
            <a:prstGeom prst="bentConnector3">
              <a:avLst>
                <a:gd name="adj1" fmla="val 99713"/>
              </a:avLst>
            </a:prstGeom>
            <a:ln w="19050">
              <a:solidFill>
                <a:srgbClr val="5765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연결선: 꺾임 1065">
              <a:extLst>
                <a:ext uri="{FF2B5EF4-FFF2-40B4-BE49-F238E27FC236}">
                  <a16:creationId xmlns:a16="http://schemas.microsoft.com/office/drawing/2014/main" id="{1325C01D-E8C4-7ABA-45A3-0EDE6FEDBC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0582" y="2948750"/>
              <a:ext cx="1101610" cy="217510"/>
            </a:xfrm>
            <a:prstGeom prst="bentConnector3">
              <a:avLst>
                <a:gd name="adj1" fmla="val 100348"/>
              </a:avLst>
            </a:prstGeom>
            <a:ln w="19050">
              <a:solidFill>
                <a:srgbClr val="00B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051E5CA2-BE17-8BBE-BADA-C7D500332775}"/>
                </a:ext>
              </a:extLst>
            </p:cNvPr>
            <p:cNvSpPr txBox="1"/>
            <p:nvPr/>
          </p:nvSpPr>
          <p:spPr>
            <a:xfrm>
              <a:off x="5106419" y="2439064"/>
              <a:ext cx="1298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00B800"/>
                  </a:solidFill>
                  <a:latin typeface="Uni Sans Heavy CAPS" panose="00000500000000000000" pitchFamily="50" charset="0"/>
                </a:rPr>
                <a:t>line</a:t>
              </a:r>
              <a:endParaRPr lang="ko-KR" altLang="en-US" sz="2800" dirty="0">
                <a:solidFill>
                  <a:srgbClr val="00B800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488B454F-3787-8FA7-BD0C-B981B7D9BA8A}"/>
                </a:ext>
              </a:extLst>
            </p:cNvPr>
            <p:cNvSpPr txBox="1"/>
            <p:nvPr/>
          </p:nvSpPr>
          <p:spPr>
            <a:xfrm>
              <a:off x="5964579" y="2465578"/>
              <a:ext cx="832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B800"/>
                  </a:solidFill>
                  <a:latin typeface="Uni Sans Heavy CAPS" panose="00000500000000000000" pitchFamily="50" charset="0"/>
                </a:rPr>
                <a:t>23%</a:t>
              </a:r>
              <a:endParaRPr lang="ko-KR" altLang="en-US" sz="2400" dirty="0">
                <a:solidFill>
                  <a:srgbClr val="00B800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72" name="연결선: 꺾임 1071">
              <a:extLst>
                <a:ext uri="{FF2B5EF4-FFF2-40B4-BE49-F238E27FC236}">
                  <a16:creationId xmlns:a16="http://schemas.microsoft.com/office/drawing/2014/main" id="{9C02A3C5-EE6F-108E-A049-8098A0C4AA3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469087" y="1494705"/>
              <a:ext cx="619125" cy="596171"/>
            </a:xfrm>
            <a:prstGeom prst="bentConnector3">
              <a:avLst>
                <a:gd name="adj1" fmla="val 98837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189B40AF-8CF0-7FD3-D6AE-F589C5D1A3C6}"/>
                </a:ext>
              </a:extLst>
            </p:cNvPr>
            <p:cNvSpPr txBox="1"/>
            <p:nvPr/>
          </p:nvSpPr>
          <p:spPr>
            <a:xfrm>
              <a:off x="5711690" y="1228939"/>
              <a:ext cx="1074510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B0F0"/>
                  </a:solidFill>
                  <a:latin typeface="Uni Sans Heavy CAPS" panose="00000500000000000000" pitchFamily="50" charset="0"/>
                </a:rPr>
                <a:t>skype</a:t>
              </a:r>
              <a:endParaRPr lang="ko-KR" altLang="en-US" sz="2800" dirty="0">
                <a:solidFill>
                  <a:srgbClr val="00B0F0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3036F3A9-1355-D07C-74B9-7DDBC1CAE367}"/>
                </a:ext>
              </a:extLst>
            </p:cNvPr>
            <p:cNvSpPr txBox="1"/>
            <p:nvPr/>
          </p:nvSpPr>
          <p:spPr>
            <a:xfrm>
              <a:off x="6903951" y="1276386"/>
              <a:ext cx="594387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Uni Sans Heavy CAPS" panose="00000500000000000000" pitchFamily="50" charset="0"/>
                </a:rPr>
                <a:t>10%</a:t>
              </a:r>
              <a:endParaRPr lang="ko-KR" altLang="en-US" sz="2400" dirty="0">
                <a:solidFill>
                  <a:srgbClr val="00B0F0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78" name="연결선: 꺾임 1077">
              <a:extLst>
                <a:ext uri="{FF2B5EF4-FFF2-40B4-BE49-F238E27FC236}">
                  <a16:creationId xmlns:a16="http://schemas.microsoft.com/office/drawing/2014/main" id="{E4FA82CE-630A-FF66-9EDF-8FE3255E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604" y="1426764"/>
              <a:ext cx="824789" cy="370622"/>
            </a:xfrm>
            <a:prstGeom prst="bentConnector3">
              <a:avLst>
                <a:gd name="adj1" fmla="val -4106"/>
              </a:avLst>
            </a:prstGeom>
            <a:ln w="19050">
              <a:solidFill>
                <a:srgbClr val="3E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2040C759-6C5F-8BE0-6A09-8DD5B9B07FB9}"/>
                </a:ext>
              </a:extLst>
            </p:cNvPr>
            <p:cNvSpPr txBox="1"/>
            <p:nvPr/>
          </p:nvSpPr>
          <p:spPr>
            <a:xfrm>
              <a:off x="9609459" y="1207293"/>
              <a:ext cx="1121128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3E2723"/>
                  </a:solidFill>
                  <a:latin typeface="Uni Sans Heavy CAPS" panose="00000500000000000000" pitchFamily="50" charset="0"/>
                </a:rPr>
                <a:t>kakao</a:t>
              </a:r>
              <a:endParaRPr lang="ko-KR" altLang="en-US" sz="2800" dirty="0">
                <a:solidFill>
                  <a:srgbClr val="3E2723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00B268FD-594F-E95A-330A-1D53E035F9FB}"/>
                </a:ext>
              </a:extLst>
            </p:cNvPr>
            <p:cNvSpPr txBox="1"/>
            <p:nvPr/>
          </p:nvSpPr>
          <p:spPr>
            <a:xfrm>
              <a:off x="10851659" y="1237849"/>
              <a:ext cx="484415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3E2723"/>
                  </a:solidFill>
                  <a:latin typeface="Uni Sans Heavy CAPS" panose="00000500000000000000" pitchFamily="50" charset="0"/>
                </a:rPr>
                <a:t>3%</a:t>
              </a:r>
              <a:endParaRPr lang="ko-KR" altLang="en-US" sz="2400" dirty="0">
                <a:solidFill>
                  <a:srgbClr val="3E2723"/>
                </a:solidFill>
                <a:latin typeface="Uni Sans Heavy CAPS" panose="00000500000000000000" pitchFamily="50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816459-DECE-3066-FBBC-EC7F90676BC3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9F2789-FD61-E373-5F87-A4ACCF1C14B3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BA9A9D-0CA6-6D6D-A5CD-8E9ECF3E7B3A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5E847F-FA4E-CB61-2FC4-A4F5BAAD7694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0435C4-74BE-64F2-2F14-4131A23810A1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88262E-51FC-F644-0601-9C57B43D8582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8FD81E-B053-19E8-0D07-C13901DCCCD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2AB300-A971-0D10-69B6-4EBBA142A149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58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3D30D1-95B5-6F6C-1D1E-F989E1A26B5E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4678F5E-77A6-674A-3F57-3EE80322334D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5E956A-8049-49D0-A951-AC64F80FA581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345A7E-3295-0507-214A-F4A0166454DD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ED7E65-584F-C511-08CA-23457CE4ECB7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F8FBC-F2A0-3460-1312-F4AF5282EB02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6890EF-16A4-BBEA-02A2-1C5582491169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EE1C3F-2967-E667-B6CA-546AB07DAF96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F0D0FC-2AF5-35EC-26EC-DBEE14E9C1FD}"/>
              </a:ext>
            </a:extLst>
          </p:cNvPr>
          <p:cNvGrpSpPr/>
          <p:nvPr/>
        </p:nvGrpSpPr>
        <p:grpSpPr>
          <a:xfrm>
            <a:off x="2891636" y="1499760"/>
            <a:ext cx="6407523" cy="584775"/>
            <a:chOff x="2719914" y="1046882"/>
            <a:chExt cx="6407523" cy="5847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12B001-EECB-E053-EA0B-B7CAE662E95A}"/>
                </a:ext>
              </a:extLst>
            </p:cNvPr>
            <p:cNvSpPr/>
            <p:nvPr/>
          </p:nvSpPr>
          <p:spPr>
            <a:xfrm>
              <a:off x="5421745" y="1104898"/>
              <a:ext cx="1745673" cy="4739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0CBB25-5D1F-A786-73A4-560CBE1FEF30}"/>
                </a:ext>
              </a:extLst>
            </p:cNvPr>
            <p:cNvSpPr txBox="1"/>
            <p:nvPr/>
          </p:nvSpPr>
          <p:spPr>
            <a:xfrm>
              <a:off x="2719914" y="1046882"/>
              <a:ext cx="64075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5765EB"/>
                  </a:solidFill>
                  <a:latin typeface="Uni Sans Heavy CAPS" panose="00000500000000000000" pitchFamily="50" charset="0"/>
                  <a:ea typeface="SDK_KR_Web" panose="020B0A03030302020204" pitchFamily="34" charset="-127"/>
                </a:rPr>
                <a:t>DISCORD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많은 </a:t>
              </a:r>
              <a:r>
                <a:rPr lang="ko-KR" altLang="en-US" sz="2800" dirty="0">
                  <a:solidFill>
                    <a:schemeClr val="bg1"/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라이브러리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를 지원하다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8EC8AEC-B138-CF0A-0D56-24732C0E29ED}"/>
              </a:ext>
            </a:extLst>
          </p:cNvPr>
          <p:cNvGrpSpPr/>
          <p:nvPr/>
        </p:nvGrpSpPr>
        <p:grpSpPr>
          <a:xfrm>
            <a:off x="-1204" y="2374801"/>
            <a:ext cx="12192000" cy="3046557"/>
            <a:chOff x="-1204" y="2066220"/>
            <a:chExt cx="12192000" cy="304655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C44B496-BC22-D7B3-2F94-E13CF212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3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t="44324" b="13327"/>
            <a:stretch>
              <a:fillRect/>
            </a:stretch>
          </p:blipFill>
          <p:spPr>
            <a:xfrm>
              <a:off x="-1204" y="2208524"/>
              <a:ext cx="12192000" cy="2904253"/>
            </a:xfrm>
            <a:custGeom>
              <a:avLst/>
              <a:gdLst>
                <a:gd name="connsiteX0" fmla="*/ 0 w 12192000"/>
                <a:gd name="connsiteY0" fmla="*/ 0 h 2904253"/>
                <a:gd name="connsiteX1" fmla="*/ 12192000 w 12192000"/>
                <a:gd name="connsiteY1" fmla="*/ 0 h 2904253"/>
                <a:gd name="connsiteX2" fmla="*/ 12192000 w 12192000"/>
                <a:gd name="connsiteY2" fmla="*/ 2904253 h 2904253"/>
                <a:gd name="connsiteX3" fmla="*/ 0 w 12192000"/>
                <a:gd name="connsiteY3" fmla="*/ 2904253 h 29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04253">
                  <a:moveTo>
                    <a:pt x="0" y="0"/>
                  </a:moveTo>
                  <a:lnTo>
                    <a:pt x="12192000" y="0"/>
                  </a:lnTo>
                  <a:lnTo>
                    <a:pt x="12192000" y="2904253"/>
                  </a:lnTo>
                  <a:lnTo>
                    <a:pt x="0" y="2904253"/>
                  </a:lnTo>
                  <a:close/>
                </a:path>
              </a:pathLst>
            </a:cu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382FEE8-3021-C9EC-DE04-E7B4A90CB425}"/>
                </a:ext>
              </a:extLst>
            </p:cNvPr>
            <p:cNvGrpSpPr/>
            <p:nvPr/>
          </p:nvGrpSpPr>
          <p:grpSpPr>
            <a:xfrm>
              <a:off x="1276321" y="2368168"/>
              <a:ext cx="9639359" cy="2584964"/>
              <a:chOff x="1353656" y="2400298"/>
              <a:chExt cx="9639359" cy="2584964"/>
            </a:xfrm>
            <a:solidFill>
              <a:schemeClr val="bg1"/>
            </a:solidFill>
            <a:effectLst>
              <a:outerShdw blurRad="546100" dist="889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294E7E-1A13-9614-D034-AE1803F7C0A3}"/>
                  </a:ext>
                </a:extLst>
              </p:cNvPr>
              <p:cNvSpPr/>
              <p:nvPr/>
            </p:nvSpPr>
            <p:spPr>
              <a:xfrm>
                <a:off x="1353656" y="2400299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7DF9106-176E-F5DB-16C1-62DF8F3AFF32}"/>
                  </a:ext>
                </a:extLst>
              </p:cNvPr>
              <p:cNvSpPr/>
              <p:nvPr/>
            </p:nvSpPr>
            <p:spPr>
              <a:xfrm>
                <a:off x="3818007" y="2400298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E8A1BA84-7B82-8D0B-3414-C0CEBAFFC4DD}"/>
                  </a:ext>
                </a:extLst>
              </p:cNvPr>
              <p:cNvSpPr/>
              <p:nvPr/>
            </p:nvSpPr>
            <p:spPr>
              <a:xfrm>
                <a:off x="6282358" y="2400299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4310AFD0-6F9B-053B-1330-8014A3CFEDBA}"/>
                  </a:ext>
                </a:extLst>
              </p:cNvPr>
              <p:cNvSpPr/>
              <p:nvPr/>
            </p:nvSpPr>
            <p:spPr>
              <a:xfrm>
                <a:off x="8746709" y="2400298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F59F5978-4CA5-D5FE-A1A5-A4B1BAA2B515}"/>
                  </a:ext>
                </a:extLst>
              </p:cNvPr>
              <p:cNvSpPr/>
              <p:nvPr/>
            </p:nvSpPr>
            <p:spPr>
              <a:xfrm>
                <a:off x="1353656" y="3756537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D5BC3B-A2E7-5676-4A66-B59CE8B4E410}"/>
                  </a:ext>
                </a:extLst>
              </p:cNvPr>
              <p:cNvSpPr/>
              <p:nvPr/>
            </p:nvSpPr>
            <p:spPr>
              <a:xfrm>
                <a:off x="3818007" y="3756536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3A7FCD8-608E-9365-C06A-1B67133E0D72}"/>
                  </a:ext>
                </a:extLst>
              </p:cNvPr>
              <p:cNvSpPr/>
              <p:nvPr/>
            </p:nvSpPr>
            <p:spPr>
              <a:xfrm>
                <a:off x="6282358" y="3756537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5CE467FD-B91C-F0F9-8B02-5AA78F09D31E}"/>
                  </a:ext>
                </a:extLst>
              </p:cNvPr>
              <p:cNvSpPr/>
              <p:nvPr/>
            </p:nvSpPr>
            <p:spPr>
              <a:xfrm>
                <a:off x="8746709" y="3756536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46" name="Picture 22" descr="Python logo vector (.EPS) - Anthon Code">
              <a:extLst>
                <a:ext uri="{FF2B5EF4-FFF2-40B4-BE49-F238E27FC236}">
                  <a16:creationId xmlns:a16="http://schemas.microsoft.com/office/drawing/2014/main" id="{5CA3E9F3-796D-F588-85DC-398D05D48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47" y="2411086"/>
              <a:ext cx="2576360" cy="121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A9D55D3-6FAB-23E9-B5A7-7DBAB3BD7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7848" y="2066220"/>
              <a:ext cx="1749859" cy="1749859"/>
            </a:xfrm>
            <a:prstGeom prst="rect">
              <a:avLst/>
            </a:prstGeom>
          </p:spPr>
        </p:pic>
        <p:pic>
          <p:nvPicPr>
            <p:cNvPr id="1050" name="Picture 26" descr="자바의 정석 1장 - 자바를 시작하기 전에">
              <a:extLst>
                <a:ext uri="{FF2B5EF4-FFF2-40B4-BE49-F238E27FC236}">
                  <a16:creationId xmlns:a16="http://schemas.microsoft.com/office/drawing/2014/main" id="{70588342-4997-3C8E-614C-CB527C963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4294" y="2449178"/>
              <a:ext cx="1829828" cy="102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09A5937-F850-3A04-4977-A21021F2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6088" y="2525240"/>
              <a:ext cx="812878" cy="914580"/>
            </a:xfrm>
            <a:prstGeom prst="rect">
              <a:avLst/>
            </a:prstGeom>
          </p:spPr>
        </p:pic>
        <p:pic>
          <p:nvPicPr>
            <p:cNvPr id="1054" name="Picture 30" descr="The Go Programming Language">
              <a:extLst>
                <a:ext uri="{FF2B5EF4-FFF2-40B4-BE49-F238E27FC236}">
                  <a16:creationId xmlns:a16="http://schemas.microsoft.com/office/drawing/2014/main" id="{BDEAB360-B480-6763-38C0-99E19F4D2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260" y="3670617"/>
              <a:ext cx="1522934" cy="1346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GitHub - Benio101/cpp-logo: C++ Logo">
              <a:extLst>
                <a:ext uri="{FF2B5EF4-FFF2-40B4-BE49-F238E27FC236}">
                  <a16:creationId xmlns:a16="http://schemas.microsoft.com/office/drawing/2014/main" id="{1A2AA694-BD94-5230-D762-81677A014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059" y="3850064"/>
              <a:ext cx="869486" cy="977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Rust Lang Logo | Inspire Uplift">
              <a:extLst>
                <a:ext uri="{FF2B5EF4-FFF2-40B4-BE49-F238E27FC236}">
                  <a16:creationId xmlns:a16="http://schemas.microsoft.com/office/drawing/2014/main" id="{E172F541-83AA-D3A8-616C-E0D5A1E5E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529" y="3739198"/>
              <a:ext cx="883358" cy="117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36E3B12D-533B-4F50-19BD-1DF5CA2C1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48" y="4060196"/>
              <a:ext cx="1836958" cy="57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687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779FA9E-D1A0-50EB-AC31-7CCA44A73C35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4902E95-F881-FCDA-B94D-F0A9B9F82CF7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BF5034-151E-8079-0326-768720F9A066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02ED46-5274-8379-8EAD-E6668D8ECF6C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936C14-C2AE-549D-AE19-7570E26EC867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09B276-7A03-34E5-F4B8-1C3A5C0B7516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ADCEF3-AE28-A5E0-3C07-EB9FFFB48303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F65D47-1A5E-1433-C234-61C81D1C1CFA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3AA7580-094F-B6E6-7E1C-CF16A3B3F682}"/>
              </a:ext>
            </a:extLst>
          </p:cNvPr>
          <p:cNvGrpSpPr/>
          <p:nvPr/>
        </p:nvGrpSpPr>
        <p:grpSpPr>
          <a:xfrm>
            <a:off x="773193" y="1755963"/>
            <a:ext cx="10084854" cy="4103456"/>
            <a:chOff x="1468971" y="1581153"/>
            <a:chExt cx="10084854" cy="410345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C5DE533-8ADB-BA1D-E70B-90A9BD0D05D0}"/>
                </a:ext>
              </a:extLst>
            </p:cNvPr>
            <p:cNvGrpSpPr/>
            <p:nvPr/>
          </p:nvGrpSpPr>
          <p:grpSpPr>
            <a:xfrm>
              <a:off x="4485184" y="1581153"/>
              <a:ext cx="3774924" cy="4103456"/>
              <a:chOff x="1797201" y="1695453"/>
              <a:chExt cx="3774924" cy="4103456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318C117B-0485-1AF6-EDAD-A6675A671709}"/>
                  </a:ext>
                </a:extLst>
              </p:cNvPr>
              <p:cNvSpPr/>
              <p:nvPr/>
            </p:nvSpPr>
            <p:spPr>
              <a:xfrm>
                <a:off x="1797201" y="1695453"/>
                <a:ext cx="3774924" cy="4103456"/>
              </a:xfrm>
              <a:custGeom>
                <a:avLst/>
                <a:gdLst>
                  <a:gd name="connsiteX0" fmla="*/ 1440000 w 4320000"/>
                  <a:gd name="connsiteY0" fmla="*/ 0 h 4808308"/>
                  <a:gd name="connsiteX1" fmla="*/ 2880000 w 4320000"/>
                  <a:gd name="connsiteY1" fmla="*/ 1440000 h 4808308"/>
                  <a:gd name="connsiteX2" fmla="*/ 2815261 w 4320000"/>
                  <a:gd name="connsiteY2" fmla="*/ 1868212 h 4808308"/>
                  <a:gd name="connsiteX3" fmla="*/ 2791632 w 4320000"/>
                  <a:gd name="connsiteY3" fmla="*/ 1932770 h 4808308"/>
                  <a:gd name="connsiteX4" fmla="*/ 2880000 w 4320000"/>
                  <a:gd name="connsiteY4" fmla="*/ 1928308 h 4808308"/>
                  <a:gd name="connsiteX5" fmla="*/ 4320000 w 4320000"/>
                  <a:gd name="connsiteY5" fmla="*/ 3368308 h 4808308"/>
                  <a:gd name="connsiteX6" fmla="*/ 2880000 w 4320000"/>
                  <a:gd name="connsiteY6" fmla="*/ 4808308 h 4808308"/>
                  <a:gd name="connsiteX7" fmla="*/ 1440000 w 4320000"/>
                  <a:gd name="connsiteY7" fmla="*/ 3368308 h 4808308"/>
                  <a:gd name="connsiteX8" fmla="*/ 1504740 w 4320000"/>
                  <a:gd name="connsiteY8" fmla="*/ 2940096 h 4808308"/>
                  <a:gd name="connsiteX9" fmla="*/ 1528368 w 4320000"/>
                  <a:gd name="connsiteY9" fmla="*/ 2875538 h 4808308"/>
                  <a:gd name="connsiteX10" fmla="*/ 1440000 w 4320000"/>
                  <a:gd name="connsiteY10" fmla="*/ 2880000 h 4808308"/>
                  <a:gd name="connsiteX11" fmla="*/ 0 w 4320000"/>
                  <a:gd name="connsiteY11" fmla="*/ 1440000 h 4808308"/>
                  <a:gd name="connsiteX12" fmla="*/ 1440000 w 4320000"/>
                  <a:gd name="connsiteY12" fmla="*/ 0 h 480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20000" h="4808308">
                    <a:moveTo>
                      <a:pt x="1440000" y="0"/>
                    </a:moveTo>
                    <a:cubicBezTo>
                      <a:pt x="2235290" y="0"/>
                      <a:pt x="2880000" y="644710"/>
                      <a:pt x="2880000" y="1440000"/>
                    </a:cubicBezTo>
                    <a:cubicBezTo>
                      <a:pt x="2880000" y="1589117"/>
                      <a:pt x="2857335" y="1732940"/>
                      <a:pt x="2815261" y="1868212"/>
                    </a:cubicBezTo>
                    <a:lnTo>
                      <a:pt x="2791632" y="1932770"/>
                    </a:lnTo>
                    <a:lnTo>
                      <a:pt x="2880000" y="1928308"/>
                    </a:lnTo>
                    <a:cubicBezTo>
                      <a:pt x="3675290" y="1928308"/>
                      <a:pt x="4320000" y="2573018"/>
                      <a:pt x="4320000" y="3368308"/>
                    </a:cubicBezTo>
                    <a:cubicBezTo>
                      <a:pt x="4320000" y="4163598"/>
                      <a:pt x="3675290" y="4808308"/>
                      <a:pt x="2880000" y="4808308"/>
                    </a:cubicBezTo>
                    <a:cubicBezTo>
                      <a:pt x="2084710" y="4808308"/>
                      <a:pt x="1440000" y="4163598"/>
                      <a:pt x="1440000" y="3368308"/>
                    </a:cubicBezTo>
                    <a:cubicBezTo>
                      <a:pt x="1440000" y="3219191"/>
                      <a:pt x="1462666" y="3075368"/>
                      <a:pt x="1504740" y="2940096"/>
                    </a:cubicBezTo>
                    <a:lnTo>
                      <a:pt x="1528368" y="2875538"/>
                    </a:lnTo>
                    <a:lnTo>
                      <a:pt x="1440000" y="2880000"/>
                    </a:lnTo>
                    <a:cubicBezTo>
                      <a:pt x="644710" y="2880000"/>
                      <a:pt x="0" y="2235290"/>
                      <a:pt x="0" y="1440000"/>
                    </a:cubicBezTo>
                    <a:cubicBezTo>
                      <a:pt x="0" y="644710"/>
                      <a:pt x="644710" y="0"/>
                      <a:pt x="144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r="13500000" sx="102000" sy="102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0A1F43B-6184-B5D7-D7B0-B9C5647E4171}"/>
                  </a:ext>
                </a:extLst>
              </p:cNvPr>
              <p:cNvGrpSpPr/>
              <p:nvPr/>
            </p:nvGrpSpPr>
            <p:grpSpPr>
              <a:xfrm>
                <a:off x="2607509" y="2247900"/>
                <a:ext cx="913840" cy="1285872"/>
                <a:chOff x="2572339" y="2085975"/>
                <a:chExt cx="913840" cy="1285872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166A7374-DBCE-4B5D-AA3E-C94AD16EF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9792" y="2085975"/>
                  <a:ext cx="819150" cy="81915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938BB-7635-594F-90C0-C0C96D1637B6}"/>
                    </a:ext>
                  </a:extLst>
                </p:cNvPr>
                <p:cNvSpPr txBox="1"/>
                <p:nvPr/>
              </p:nvSpPr>
              <p:spPr>
                <a:xfrm>
                  <a:off x="2572339" y="2910182"/>
                  <a:ext cx="9138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5765EB"/>
                      </a:solidFill>
                      <a:latin typeface="Uni Sans Heavy CAPS" panose="00000500000000000000" pitchFamily="50" charset="0"/>
                      <a:ea typeface="SDK_KR_Web" panose="020B0A03030302020204" pitchFamily="34" charset="-127"/>
                    </a:rPr>
                    <a:t>POLY</a:t>
                  </a:r>
                  <a:endParaRPr lang="ko-KR" altLang="en-US" sz="2400" dirty="0">
                    <a:solidFill>
                      <a:srgbClr val="5765EB"/>
                    </a:solidFill>
                    <a:latin typeface="Uni Sans Heavy CAPS" panose="00000500000000000000" pitchFamily="50" charset="0"/>
                    <a:ea typeface="SDK_KR_Web" panose="020B0A03030302020204" pitchFamily="34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F2EF606-B164-BB0F-E04D-A2028A64CB57}"/>
                  </a:ext>
                </a:extLst>
              </p:cNvPr>
              <p:cNvGrpSpPr/>
              <p:nvPr/>
            </p:nvGrpSpPr>
            <p:grpSpPr>
              <a:xfrm>
                <a:off x="3896142" y="4053183"/>
                <a:ext cx="923138" cy="1185564"/>
                <a:chOff x="3877092" y="3952875"/>
                <a:chExt cx="923138" cy="1185564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8E5EF53E-1D0F-3087-6C6A-57D6FEC65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2063" y="3952875"/>
                  <a:ext cx="723899" cy="723899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A277B9-3172-C813-C082-A5B3394CF26B}"/>
                    </a:ext>
                  </a:extLst>
                </p:cNvPr>
                <p:cNvSpPr txBox="1"/>
                <p:nvPr/>
              </p:nvSpPr>
              <p:spPr>
                <a:xfrm>
                  <a:off x="3877092" y="4676774"/>
                  <a:ext cx="9231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5765EB"/>
                      </a:solidFill>
                      <a:latin typeface="Uni Sans Heavy CAPS" panose="00000500000000000000" pitchFamily="50" charset="0"/>
                      <a:ea typeface="SDK_KR_Web" panose="020B0A03030302020204" pitchFamily="34" charset="-127"/>
                    </a:rPr>
                    <a:t>GLOT</a:t>
                  </a:r>
                  <a:endParaRPr lang="ko-KR" altLang="en-US" sz="2400" dirty="0">
                    <a:solidFill>
                      <a:srgbClr val="5765EB"/>
                    </a:solidFill>
                    <a:latin typeface="Uni Sans Heavy CAPS" panose="00000500000000000000" pitchFamily="50" charset="0"/>
                    <a:ea typeface="SDK_KR_Web" panose="020B0A03030302020204" pitchFamily="34" charset="-127"/>
                  </a:endParaRPr>
                </a:p>
              </p:txBody>
            </p:sp>
          </p:grp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CE80B3C-3A43-D0FA-41A7-62D0B673CF6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260110" y="4340857"/>
              <a:ext cx="3246090" cy="783590"/>
            </a:xfrm>
            <a:prstGeom prst="bentConnector3">
              <a:avLst>
                <a:gd name="adj1" fmla="val 86092"/>
              </a:avLst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93F02FC-14A6-9952-243C-DADABC22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97175" y="2828921"/>
              <a:ext cx="2868960" cy="803959"/>
            </a:xfrm>
            <a:prstGeom prst="bentConnector3">
              <a:avLst>
                <a:gd name="adj1" fmla="val 21780"/>
              </a:avLst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D4CA80-8791-6B0E-66B0-5C0F2DD0ED09}"/>
                </a:ext>
              </a:extLst>
            </p:cNvPr>
            <p:cNvSpPr txBox="1"/>
            <p:nvPr/>
          </p:nvSpPr>
          <p:spPr>
            <a:xfrm>
              <a:off x="1468971" y="2828921"/>
              <a:ext cx="2303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그리스어로 </a:t>
              </a:r>
              <a:endPara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많음</a:t>
              </a:r>
              <a:r>
                <a:rPr lang="en-US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(</a:t>
              </a:r>
              <a:r>
                <a:rPr lang="el-GR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πολύς</a:t>
              </a:r>
              <a:r>
                <a:rPr lang="en-US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을 뜻함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4B6F92-DFE4-1EC8-CC59-0344F4286262}"/>
                </a:ext>
              </a:extLst>
            </p:cNvPr>
            <p:cNvSpPr txBox="1"/>
            <p:nvPr/>
          </p:nvSpPr>
          <p:spPr>
            <a:xfrm>
              <a:off x="8797942" y="4339616"/>
              <a:ext cx="2755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혀</a:t>
              </a:r>
              <a:r>
                <a:rPr lang="en-US" altLang="ko-KR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및 </a:t>
              </a:r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많은 언어를 통달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함</a:t>
              </a:r>
              <a:endPara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의미를 가지고 있음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8ADAEB3-CFE7-B260-CAE4-EEA426E0CED9}"/>
              </a:ext>
            </a:extLst>
          </p:cNvPr>
          <p:cNvSpPr txBox="1"/>
          <p:nvPr/>
        </p:nvSpPr>
        <p:spPr>
          <a:xfrm>
            <a:off x="7557142" y="2765242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많은 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많은 언어를 사용함을 의미</a:t>
            </a:r>
          </a:p>
        </p:txBody>
      </p:sp>
    </p:spTree>
    <p:extLst>
      <p:ext uri="{BB962C8B-B14F-4D97-AF65-F5344CB8AC3E}">
        <p14:creationId xmlns:p14="http://schemas.microsoft.com/office/powerpoint/2010/main" val="96122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04495A-5514-DD71-6D7B-94E8503058EF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0B7E29-99A7-762D-C63E-ACB25F032411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8E0E7B-24FD-B3B2-21E8-0669D8F17EE5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4E9010-D4BE-CC70-74CB-3DA4B66F04DE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754408-2B7A-A9AE-A6D3-2CFD54F85E35}"/>
                </a:ext>
              </a:extLst>
            </p:cNvPr>
            <p:cNvSpPr/>
            <p:nvPr/>
          </p:nvSpPr>
          <p:spPr>
            <a:xfrm>
              <a:off x="1536841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0C003-6EF0-5C35-CC8B-ECDDE559368C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F48C9-E98F-9B42-ACB9-24468A4BD04B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FA8842-A4A9-3584-C691-3927E79D57ED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52BC89-856E-6A76-5949-48C95674BC46}"/>
              </a:ext>
            </a:extLst>
          </p:cNvPr>
          <p:cNvGrpSpPr/>
          <p:nvPr/>
        </p:nvGrpSpPr>
        <p:grpSpPr>
          <a:xfrm>
            <a:off x="4089938" y="1109814"/>
            <a:ext cx="4012124" cy="876324"/>
            <a:chOff x="4089938" y="1109814"/>
            <a:chExt cx="4012124" cy="8763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FF4887-927A-5EF9-C072-7C4E54230A76}"/>
                </a:ext>
              </a:extLst>
            </p:cNvPr>
            <p:cNvSpPr txBox="1"/>
            <p:nvPr/>
          </p:nvSpPr>
          <p:spPr>
            <a:xfrm>
              <a:off x="4089938" y="1339807"/>
              <a:ext cx="4012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  <a:latin typeface="Uni Sans Heavy CAPS" panose="00000500000000000000" pitchFamily="50" charset="0"/>
                </a:rPr>
                <a:t>BOT, WEB, ONLINE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EEAEC0-2B06-90FF-3CBA-6276F8EE401C}"/>
                </a:ext>
              </a:extLst>
            </p:cNvPr>
            <p:cNvSpPr txBox="1"/>
            <p:nvPr/>
          </p:nvSpPr>
          <p:spPr>
            <a:xfrm>
              <a:off x="4572987" y="1109814"/>
              <a:ext cx="30460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웹을 이용한 봇 홍보와 </a:t>
              </a:r>
              <a:r>
                <a:rPr lang="en-US" altLang="ko-KR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24</a:t>
              </a:r>
              <a:r>
                <a:rPr lang="ko-KR" altLang="en-US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가동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F6E5F5-4F8B-80DC-3E24-E9F5702ACFA2}"/>
              </a:ext>
            </a:extLst>
          </p:cNvPr>
          <p:cNvGrpSpPr/>
          <p:nvPr/>
        </p:nvGrpSpPr>
        <p:grpSpPr>
          <a:xfrm>
            <a:off x="1769259" y="4971570"/>
            <a:ext cx="1260000" cy="1260000"/>
            <a:chOff x="1949259" y="4241074"/>
            <a:chExt cx="1440000" cy="144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90827B-481D-29FF-69B3-A4A867353DB9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9B59284-763F-B959-C219-48FEDCCB325F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BD1E991-2D0D-3418-CA73-9B434D68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97" y="4664212"/>
              <a:ext cx="593725" cy="59372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B374C6F-D6B3-E587-A76A-935B477EC003}"/>
              </a:ext>
            </a:extLst>
          </p:cNvPr>
          <p:cNvGrpSpPr/>
          <p:nvPr/>
        </p:nvGrpSpPr>
        <p:grpSpPr>
          <a:xfrm>
            <a:off x="5068418" y="4971570"/>
            <a:ext cx="1260000" cy="1260000"/>
            <a:chOff x="1949259" y="4241074"/>
            <a:chExt cx="1440000" cy="144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9EC0B77-510A-8E30-6DB6-C5013A8656B7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DE40917-0DDD-64A2-EE05-93D6DA42C5D0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5195D3"/>
                </a:gs>
                <a:gs pos="100000">
                  <a:srgbClr val="00206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C5C4E92-7230-2093-F57D-FC4BBB34040C}"/>
              </a:ext>
            </a:extLst>
          </p:cNvPr>
          <p:cNvGrpSpPr/>
          <p:nvPr/>
        </p:nvGrpSpPr>
        <p:grpSpPr>
          <a:xfrm>
            <a:off x="8367577" y="4971570"/>
            <a:ext cx="1260000" cy="1260000"/>
            <a:chOff x="1949259" y="4241074"/>
            <a:chExt cx="1440000" cy="14400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34CC6A-7275-66E4-DCCD-0AF387AD37A9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EDA21F2-664E-106E-0347-BD3033AE6A0C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C1094C70-0B14-9CCF-4AC7-A7EFD5CE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22" y="5337352"/>
            <a:ext cx="519510" cy="519510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3FA0598-5801-9011-6CA9-8CE9859980FB}"/>
              </a:ext>
            </a:extLst>
          </p:cNvPr>
          <p:cNvSpPr/>
          <p:nvPr/>
        </p:nvSpPr>
        <p:spPr>
          <a:xfrm>
            <a:off x="2262296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4F32F1-8B0C-F6FF-427C-55809C26300A}"/>
              </a:ext>
            </a:extLst>
          </p:cNvPr>
          <p:cNvSpPr/>
          <p:nvPr/>
        </p:nvSpPr>
        <p:spPr>
          <a:xfrm>
            <a:off x="5561454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CCF78E7-D1D2-020A-EB32-DA05B1447060}"/>
              </a:ext>
            </a:extLst>
          </p:cNvPr>
          <p:cNvSpPr/>
          <p:nvPr/>
        </p:nvSpPr>
        <p:spPr>
          <a:xfrm>
            <a:off x="8860612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03F058E-BB19-A243-C6D3-423342D0B261}"/>
              </a:ext>
            </a:extLst>
          </p:cNvPr>
          <p:cNvSpPr txBox="1"/>
          <p:nvPr/>
        </p:nvSpPr>
        <p:spPr>
          <a:xfrm>
            <a:off x="2607509" y="3274126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Uni Sans Heavy CAPS" panose="00000500000000000000" pitchFamily="50" charset="0"/>
              </a:rPr>
              <a:t>node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E5F2044-637D-E5CA-C7A2-7426A6A29FD5}"/>
              </a:ext>
            </a:extLst>
          </p:cNvPr>
          <p:cNvSpPr txBox="1"/>
          <p:nvPr/>
        </p:nvSpPr>
        <p:spPr>
          <a:xfrm>
            <a:off x="5872599" y="3274337"/>
            <a:ext cx="127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Uni Sans Heavy CAPS" panose="00000500000000000000" pitchFamily="50" charset="0"/>
              </a:rPr>
              <a:t>react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4BBE1C8F-F485-2F9E-DE6F-A66A1CD42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77" y="5277067"/>
            <a:ext cx="640080" cy="64008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B777A8EE-4AE1-BBBB-AE95-E60F0E7B6936}"/>
              </a:ext>
            </a:extLst>
          </p:cNvPr>
          <p:cNvSpPr txBox="1"/>
          <p:nvPr/>
        </p:nvSpPr>
        <p:spPr>
          <a:xfrm>
            <a:off x="9257332" y="3274126"/>
            <a:ext cx="921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Uni Sans Heavy CAPS" panose="00000500000000000000" pitchFamily="50" charset="0"/>
              </a:rPr>
              <a:t>aws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7E29E2F-1966-3BA1-7CCF-2DDFAA6AA7B7}"/>
              </a:ext>
            </a:extLst>
          </p:cNvPr>
          <p:cNvSpPr txBox="1"/>
          <p:nvPr/>
        </p:nvSpPr>
        <p:spPr>
          <a:xfrm>
            <a:off x="2607509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몇 달 소모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DF8F78-C8F1-97D8-6E21-37C1273E6E3A}"/>
              </a:ext>
            </a:extLst>
          </p:cNvPr>
          <p:cNvSpPr txBox="1"/>
          <p:nvPr/>
        </p:nvSpPr>
        <p:spPr>
          <a:xfrm>
            <a:off x="5872599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한 달 소모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2B9C1C3-A499-7528-0799-1E6D54275B80}"/>
              </a:ext>
            </a:extLst>
          </p:cNvPr>
          <p:cNvSpPr txBox="1"/>
          <p:nvPr/>
        </p:nvSpPr>
        <p:spPr>
          <a:xfrm>
            <a:off x="9251281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몇 달 소모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44CABB60-1CB0-FBB9-DD43-C49FC346DAE0}"/>
              </a:ext>
            </a:extLst>
          </p:cNvPr>
          <p:cNvSpPr/>
          <p:nvPr/>
        </p:nvSpPr>
        <p:spPr>
          <a:xfrm>
            <a:off x="2320954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6">
                  <a:lumMod val="50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C4749636-4765-7287-18D7-B8EAED74D337}"/>
              </a:ext>
            </a:extLst>
          </p:cNvPr>
          <p:cNvSpPr/>
          <p:nvPr/>
        </p:nvSpPr>
        <p:spPr>
          <a:xfrm>
            <a:off x="5616537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lumMod val="50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48860C50-855D-48D1-19A8-957868B27207}"/>
              </a:ext>
            </a:extLst>
          </p:cNvPr>
          <p:cNvSpPr/>
          <p:nvPr/>
        </p:nvSpPr>
        <p:spPr>
          <a:xfrm>
            <a:off x="8915695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85C1E50A-6FA2-82BC-8C39-147858F982CB}"/>
              </a:ext>
            </a:extLst>
          </p:cNvPr>
          <p:cNvSpPr txBox="1"/>
          <p:nvPr/>
        </p:nvSpPr>
        <p:spPr>
          <a:xfrm>
            <a:off x="2603365" y="4021938"/>
            <a:ext cx="1861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JS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라이브러리로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React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연동을 하기 위함으로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Node.js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포함된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Discord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라이브러리로 선정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16ACF05-97BF-9E30-9CCA-746B889F83B4}"/>
              </a:ext>
            </a:extLst>
          </p:cNvPr>
          <p:cNvSpPr txBox="1"/>
          <p:nvPr/>
        </p:nvSpPr>
        <p:spPr>
          <a:xfrm>
            <a:off x="5872599" y="403008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번역 시도 시 사용자에게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바로 보여주기 위하여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React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선정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1CBE712-92E2-1AC1-404E-73D12264ADF5}"/>
              </a:ext>
            </a:extLst>
          </p:cNvPr>
          <p:cNvSpPr txBox="1"/>
          <p:nvPr/>
        </p:nvSpPr>
        <p:spPr>
          <a:xfrm>
            <a:off x="9251281" y="402431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AWS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에서 제공하는 기능 중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번역 및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TTS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사용하기 위하여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AWS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선정</a:t>
            </a:r>
          </a:p>
        </p:txBody>
      </p:sp>
    </p:spTree>
    <p:extLst>
      <p:ext uri="{BB962C8B-B14F-4D97-AF65-F5344CB8AC3E}">
        <p14:creationId xmlns:p14="http://schemas.microsoft.com/office/powerpoint/2010/main" val="101932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5990E2-9EB1-C65F-C246-29B6BEE501BF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E29A98-4B68-B6E4-A6AB-77C73E100B64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F9CEB-6583-32B6-5148-D481B31D6651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73F96-64AC-AE34-7B76-BF3682704E9E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65D49D-2C56-A78E-F114-63B4048D9FA7}"/>
                </a:ext>
              </a:extLst>
            </p:cNvPr>
            <p:cNvSpPr/>
            <p:nvPr/>
          </p:nvSpPr>
          <p:spPr>
            <a:xfrm>
              <a:off x="1536841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B4398-88A1-6F4E-D0FB-4CBD551A974C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20CB7A-11B5-82ED-712A-528510EBC11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EA447E-200A-AA12-3BEF-8B19D34D12EF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21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236</Words>
  <Application>Microsoft Office PowerPoint</Application>
  <PresentationFormat>와이드스크린</PresentationFormat>
  <Paragraphs>87</Paragraphs>
  <Slides>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나눔고딕</vt:lpstr>
      <vt:lpstr>Uni Sans Heavy CAPS</vt:lpstr>
      <vt:lpstr>맑은 고딕 Semilight</vt:lpstr>
      <vt:lpstr>SDK_KR_Web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태의 홍</dc:creator>
  <cp:lastModifiedBy>태의 홍</cp:lastModifiedBy>
  <cp:revision>29</cp:revision>
  <dcterms:created xsi:type="dcterms:W3CDTF">2024-10-11T00:42:08Z</dcterms:created>
  <dcterms:modified xsi:type="dcterms:W3CDTF">2024-10-18T01:24:19Z</dcterms:modified>
</cp:coreProperties>
</file>